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92" r:id="rId4"/>
    <p:sldId id="293" r:id="rId5"/>
    <p:sldId id="294" r:id="rId6"/>
    <p:sldId id="295" r:id="rId7"/>
    <p:sldId id="298" r:id="rId8"/>
    <p:sldId id="299" r:id="rId9"/>
    <p:sldId id="300" r:id="rId10"/>
    <p:sldId id="301" r:id="rId11"/>
    <p:sldId id="313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7" autoAdjust="0"/>
    <p:restoredTop sz="93323" autoAdjust="0"/>
  </p:normalViewPr>
  <p:slideViewPr>
    <p:cSldViewPr>
      <p:cViewPr varScale="1">
        <p:scale>
          <a:sx n="56" d="100"/>
          <a:sy n="56" d="100"/>
        </p:scale>
        <p:origin x="-78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6%20&#1090;&#1077;&#1084;&#1072;\&#1050;&#1085;&#1080;&#1075;&#1072;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6%20&#1090;&#1077;&#1084;&#1072;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scatterChart>
        <c:scatterStyle val="lineMarker"/>
        <c:ser>
          <c:idx val="0"/>
          <c:order val="0"/>
          <c:spPr>
            <a:ln w="28575">
              <a:solidFill>
                <a:schemeClr val="accent1"/>
              </a:solidFill>
            </a:ln>
          </c:spPr>
          <c:trendline>
            <c:trendlineType val="linear"/>
          </c:trendline>
          <c:xVal>
            <c:numRef>
              <c:f>Лист1!$B$6:$B$17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Лист1!$C$6:$C$17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3.2</c:v>
                </c:pt>
                <c:pt idx="4">
                  <c:v>2.1</c:v>
                </c:pt>
                <c:pt idx="5">
                  <c:v>3.5</c:v>
                </c:pt>
                <c:pt idx="6">
                  <c:v>2.2999999999999998</c:v>
                </c:pt>
                <c:pt idx="7">
                  <c:v>5</c:v>
                </c:pt>
                <c:pt idx="8">
                  <c:v>4</c:v>
                </c:pt>
                <c:pt idx="9">
                  <c:v>5.2</c:v>
                </c:pt>
                <c:pt idx="10">
                  <c:v>4</c:v>
                </c:pt>
              </c:numCache>
            </c:numRef>
          </c:yVal>
        </c:ser>
        <c:axId val="121676160"/>
        <c:axId val="121677696"/>
      </c:scatterChart>
      <c:valAx>
        <c:axId val="121676160"/>
        <c:scaling>
          <c:orientation val="minMax"/>
        </c:scaling>
        <c:axPos val="b"/>
        <c:numFmt formatCode="General" sourceLinked="1"/>
        <c:tickLblPos val="nextTo"/>
        <c:crossAx val="121677696"/>
        <c:crosses val="autoZero"/>
        <c:crossBetween val="midCat"/>
      </c:valAx>
      <c:valAx>
        <c:axId val="121677696"/>
        <c:scaling>
          <c:orientation val="minMax"/>
        </c:scaling>
        <c:axPos val="l"/>
        <c:majorGridlines/>
        <c:numFmt formatCode="General" sourceLinked="1"/>
        <c:tickLblPos val="nextTo"/>
        <c:crossAx val="121676160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scatterChart>
        <c:scatterStyle val="lineMarker"/>
        <c:ser>
          <c:idx val="0"/>
          <c:order val="0"/>
          <c:spPr>
            <a:ln w="28575">
              <a:solidFill>
                <a:schemeClr val="accent1"/>
              </a:solidFill>
            </a:ln>
          </c:spPr>
          <c:trendline>
            <c:trendlineType val="linear"/>
          </c:trendline>
          <c:xVal>
            <c:numRef>
              <c:f>'Лист1 (2)'!$B$6:$B$37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xVal>
          <c:yVal>
            <c:numRef>
              <c:f>'Лист1 (2)'!$C$6:$C$37</c:f>
              <c:numCache>
                <c:formatCode>General</c:formatCode>
                <c:ptCount val="32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10.200000000000001</c:v>
                </c:pt>
                <c:pt idx="6">
                  <c:v>10</c:v>
                </c:pt>
                <c:pt idx="7">
                  <c:v>9.5</c:v>
                </c:pt>
                <c:pt idx="8">
                  <c:v>9.4</c:v>
                </c:pt>
                <c:pt idx="9">
                  <c:v>9.3000000000000007</c:v>
                </c:pt>
                <c:pt idx="10">
                  <c:v>9</c:v>
                </c:pt>
                <c:pt idx="11">
                  <c:v>8.5</c:v>
                </c:pt>
                <c:pt idx="12">
                  <c:v>8.4</c:v>
                </c:pt>
                <c:pt idx="13">
                  <c:v>8.2000000000000011</c:v>
                </c:pt>
                <c:pt idx="14">
                  <c:v>8</c:v>
                </c:pt>
                <c:pt idx="15">
                  <c:v>7.5</c:v>
                </c:pt>
                <c:pt idx="16">
                  <c:v>8</c:v>
                </c:pt>
                <c:pt idx="17">
                  <c:v>8.2000000000000011</c:v>
                </c:pt>
                <c:pt idx="18">
                  <c:v>8.4</c:v>
                </c:pt>
                <c:pt idx="19">
                  <c:v>8.9</c:v>
                </c:pt>
                <c:pt idx="20">
                  <c:v>9.5</c:v>
                </c:pt>
                <c:pt idx="21">
                  <c:v>9.7000000000000011</c:v>
                </c:pt>
                <c:pt idx="22">
                  <c:v>10</c:v>
                </c:pt>
                <c:pt idx="23">
                  <c:v>10.5</c:v>
                </c:pt>
                <c:pt idx="24">
                  <c:v>11</c:v>
                </c:pt>
                <c:pt idx="25">
                  <c:v>11.5</c:v>
                </c:pt>
                <c:pt idx="26">
                  <c:v>12</c:v>
                </c:pt>
                <c:pt idx="27">
                  <c:v>11.5</c:v>
                </c:pt>
                <c:pt idx="28">
                  <c:v>11</c:v>
                </c:pt>
                <c:pt idx="29">
                  <c:v>10.5</c:v>
                </c:pt>
                <c:pt idx="30">
                  <c:v>10</c:v>
                </c:pt>
                <c:pt idx="31">
                  <c:v>9.5</c:v>
                </c:pt>
              </c:numCache>
            </c:numRef>
          </c:yVal>
        </c:ser>
        <c:axId val="132519808"/>
        <c:axId val="132521344"/>
      </c:scatterChart>
      <c:valAx>
        <c:axId val="132519808"/>
        <c:scaling>
          <c:orientation val="minMax"/>
        </c:scaling>
        <c:axPos val="b"/>
        <c:numFmt formatCode="General" sourceLinked="1"/>
        <c:tickLblPos val="nextTo"/>
        <c:crossAx val="132521344"/>
        <c:crosses val="autoZero"/>
        <c:crossBetween val="midCat"/>
      </c:valAx>
      <c:valAx>
        <c:axId val="132521344"/>
        <c:scaling>
          <c:orientation val="minMax"/>
        </c:scaling>
        <c:axPos val="l"/>
        <c:majorGridlines/>
        <c:numFmt formatCode="General" sourceLinked="1"/>
        <c:tickLblPos val="nextTo"/>
        <c:crossAx val="132519808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scatterChart>
        <c:scatterStyle val="lineMarker"/>
        <c:ser>
          <c:idx val="0"/>
          <c:order val="0"/>
          <c:spPr>
            <a:ln w="28575">
              <a:solidFill>
                <a:schemeClr val="accent1"/>
              </a:solidFill>
            </a:ln>
          </c:spPr>
          <c:trendline>
            <c:trendlineType val="linear"/>
          </c:trendline>
          <c:xVal>
            <c:numRef>
              <c:f>'Лист1 (3)'!$B$6:$B$17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'Лист1 (3)'!$C$6:$C$17</c:f>
              <c:numCache>
                <c:formatCode>General</c:formatCode>
                <c:ptCount val="12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3</c:v>
                </c:pt>
                <c:pt idx="4">
                  <c:v>3.6</c:v>
                </c:pt>
                <c:pt idx="5">
                  <c:v>3.8</c:v>
                </c:pt>
                <c:pt idx="6">
                  <c:v>3</c:v>
                </c:pt>
                <c:pt idx="7">
                  <c:v>2.9</c:v>
                </c:pt>
                <c:pt idx="8">
                  <c:v>4.8</c:v>
                </c:pt>
                <c:pt idx="9">
                  <c:v>5.2</c:v>
                </c:pt>
                <c:pt idx="10">
                  <c:v>4</c:v>
                </c:pt>
              </c:numCache>
            </c:numRef>
          </c:yVal>
        </c:ser>
        <c:axId val="132549248"/>
        <c:axId val="132559232"/>
      </c:scatterChart>
      <c:valAx>
        <c:axId val="132549248"/>
        <c:scaling>
          <c:orientation val="minMax"/>
        </c:scaling>
        <c:axPos val="b"/>
        <c:numFmt formatCode="General" sourceLinked="1"/>
        <c:tickLblPos val="nextTo"/>
        <c:crossAx val="132559232"/>
        <c:crosses val="autoZero"/>
        <c:crossBetween val="midCat"/>
      </c:valAx>
      <c:valAx>
        <c:axId val="132559232"/>
        <c:scaling>
          <c:orientation val="minMax"/>
        </c:scaling>
        <c:axPos val="l"/>
        <c:majorGridlines/>
        <c:numFmt formatCode="General" sourceLinked="1"/>
        <c:tickLblPos val="nextTo"/>
        <c:crossAx val="132549248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-1"/>
            <a:ext cx="876874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1" i="0" u="none" strike="noStrike" cap="none" spc="100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6</a:t>
            </a:r>
            <a:r>
              <a:rPr lang="ru-RU" sz="3000" b="1" spc="1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Статистические методы прогнозирования циклических процессов</a:t>
            </a:r>
            <a:endParaRPr kumimoji="0" lang="ru-RU" sz="3000" b="0" i="0" u="none" strike="noStrike" cap="none" spc="100" normalizeH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1519918"/>
            <a:ext cx="89644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Типы колебаний и их основные свойства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Измерение показателей силы и интенсивности колебаний 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Статистические методы оценки сезонных колебаний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Измерение тренда колеблемости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Автокорреляция отклонений от тренда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21" name="Object 1"/>
          <p:cNvGraphicFramePr>
            <a:graphicFrameLocks noChangeAspect="1"/>
          </p:cNvGraphicFramePr>
          <p:nvPr/>
        </p:nvGraphicFramePr>
        <p:xfrm>
          <a:off x="3347864" y="1052736"/>
          <a:ext cx="2160587" cy="790575"/>
        </p:xfrm>
        <a:graphic>
          <a:graphicData uri="http://schemas.openxmlformats.org/presentationml/2006/ole">
            <p:oleObj spid="_x0000_s81921" name="Equation" r:id="rId3" imgW="774360" imgH="279360" progId="Equation.DSMT4">
              <p:embed/>
            </p:oleObj>
          </a:graphicData>
        </a:graphic>
      </p:graphicFrame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3203848" y="2060848"/>
          <a:ext cx="2520280" cy="1329378"/>
        </p:xfrm>
        <a:graphic>
          <a:graphicData uri="http://schemas.openxmlformats.org/presentationml/2006/ole">
            <p:oleObj spid="_x0000_s81923" name="Equation" r:id="rId4" imgW="863225" imgH="457002" progId="Equation.DSMT4">
              <p:embed/>
            </p:oleObj>
          </a:graphicData>
        </a:graphic>
      </p:graphicFrame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915816" y="3429000"/>
          <a:ext cx="2942635" cy="1224136"/>
        </p:xfrm>
        <a:graphic>
          <a:graphicData uri="http://schemas.openxmlformats.org/presentationml/2006/ole">
            <p:oleObj spid="_x0000_s81925" name="Equation" r:id="rId5" imgW="1193800" imgH="495300" progId="Equation.DSMT4">
              <p:embed/>
            </p:oleObj>
          </a:graphicData>
        </a:graphic>
      </p:graphicFrame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3635896" y="4725144"/>
          <a:ext cx="1296144" cy="772701"/>
        </p:xfrm>
        <a:graphic>
          <a:graphicData uri="http://schemas.openxmlformats.org/presentationml/2006/ole">
            <p:oleObj spid="_x0000_s81927" name="Equation" r:id="rId6" imgW="495085" imgH="291973" progId="Equation.DSMT4">
              <p:embed/>
            </p:oleObj>
          </a:graphicData>
        </a:graphic>
      </p:graphicFrame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3347864" y="5589240"/>
          <a:ext cx="2325162" cy="792088"/>
        </p:xfrm>
        <a:graphic>
          <a:graphicData uri="http://schemas.openxmlformats.org/presentationml/2006/ole">
            <p:oleObj spid="_x0000_s81929" name="Equation" r:id="rId7" imgW="863225" imgH="291973" progId="Equation.DSMT4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187624" y="0"/>
            <a:ext cx="65601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Алгоритм построения </a:t>
            </a:r>
            <a:r>
              <a:rPr lang="ru-RU" sz="3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тренд-сезонной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аддитивной 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">
                                            <p:subSp spid="_x0000_s8192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1">
                                            <p:subSp spid="_x0000_s81921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1">
                                            <p:subSp spid="_x0000_s81921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subSp spid="_x0000_s8192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23">
                                            <p:subSp spid="_x0000_s81923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subSp spid="_x0000_s81923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subSp spid="_x0000_s8192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25">
                                            <p:subSp spid="_x0000_s8192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5">
                                            <p:subSp spid="_x0000_s8192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5473" name="Object 1"/>
          <p:cNvGraphicFramePr>
            <a:graphicFrameLocks noChangeAspect="1"/>
          </p:cNvGraphicFramePr>
          <p:nvPr/>
        </p:nvGraphicFramePr>
        <p:xfrm>
          <a:off x="2555776" y="2420888"/>
          <a:ext cx="3976700" cy="1152128"/>
        </p:xfrm>
        <a:graphic>
          <a:graphicData uri="http://schemas.openxmlformats.org/presentationml/2006/ole">
            <p:oleObj spid="_x0000_s105473" name="Equation" r:id="rId3" imgW="1016000" imgH="2921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260648"/>
            <a:ext cx="65601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Алгоритм построения </a:t>
            </a:r>
            <a:r>
              <a:rPr lang="ru-RU" sz="3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тренд-сезонной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мультипликативной  модели</a:t>
            </a:r>
          </a:p>
        </p:txBody>
      </p:sp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4209" name="Object 1"/>
          <p:cNvGraphicFramePr>
            <a:graphicFrameLocks noChangeAspect="1"/>
          </p:cNvGraphicFramePr>
          <p:nvPr/>
        </p:nvGraphicFramePr>
        <p:xfrm>
          <a:off x="1043608" y="1484784"/>
          <a:ext cx="1440160" cy="1192633"/>
        </p:xfrm>
        <a:graphic>
          <a:graphicData uri="http://schemas.openxmlformats.org/presentationml/2006/ole">
            <p:oleObj spid="_x0000_s94209" name="Equation" r:id="rId3" imgW="609600" imgH="508000" progId="Equation.DSMT4">
              <p:embed/>
            </p:oleObj>
          </a:graphicData>
        </a:graphic>
      </p:graphicFrame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5580112" y="1556792"/>
          <a:ext cx="2448272" cy="1098290"/>
        </p:xfrm>
        <a:graphic>
          <a:graphicData uri="http://schemas.openxmlformats.org/presentationml/2006/ole">
            <p:oleObj spid="_x0000_s94211" name="Equation" r:id="rId4" imgW="1016000" imgH="457200" progId="Equation.DSMT4">
              <p:embed/>
            </p:oleObj>
          </a:graphicData>
        </a:graphic>
      </p:graphicFrame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827584" y="3140968"/>
            <a:ext cx="1732693" cy="1584176"/>
            <a:chOff x="827584" y="3140968"/>
            <a:chExt cx="1732693" cy="1584176"/>
          </a:xfrm>
        </p:grpSpPr>
        <p:graphicFrame>
          <p:nvGraphicFramePr>
            <p:cNvPr id="94213" name="Object 5"/>
            <p:cNvGraphicFramePr>
              <a:graphicFrameLocks noChangeAspect="1"/>
            </p:cNvGraphicFramePr>
            <p:nvPr/>
          </p:nvGraphicFramePr>
          <p:xfrm>
            <a:off x="827584" y="3140968"/>
            <a:ext cx="1552672" cy="720080"/>
          </p:xfrm>
          <a:graphic>
            <a:graphicData uri="http://schemas.openxmlformats.org/presentationml/2006/ole">
              <p:oleObj spid="_x0000_s94213" name="Equation" r:id="rId5" imgW="660113" imgH="304668" progId="Equation.DSMT4">
                <p:embed/>
              </p:oleObj>
            </a:graphicData>
          </a:graphic>
        </p:graphicFrame>
        <p:graphicFrame>
          <p:nvGraphicFramePr>
            <p:cNvPr id="94215" name="Object 7"/>
            <p:cNvGraphicFramePr>
              <a:graphicFrameLocks noChangeAspect="1"/>
            </p:cNvGraphicFramePr>
            <p:nvPr/>
          </p:nvGraphicFramePr>
          <p:xfrm>
            <a:off x="827584" y="4005064"/>
            <a:ext cx="1732693" cy="720080"/>
          </p:xfrm>
          <a:graphic>
            <a:graphicData uri="http://schemas.openxmlformats.org/presentationml/2006/ole">
              <p:oleObj spid="_x0000_s94215" name="Equation" r:id="rId6" imgW="736280" imgH="304668" progId="Equation.DSMT4">
                <p:embed/>
              </p:oleObj>
            </a:graphicData>
          </a:graphic>
        </p:graphicFrame>
      </p:grpSp>
      <p:sp>
        <p:nvSpPr>
          <p:cNvPr id="942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4283968" y="3356992"/>
          <a:ext cx="2826643" cy="1224136"/>
        </p:xfrm>
        <a:graphic>
          <a:graphicData uri="http://schemas.openxmlformats.org/presentationml/2006/ole">
            <p:oleObj spid="_x0000_s94217" name="Equation" r:id="rId7" imgW="1206500" imgH="520700" progId="Equation.DSMT4">
              <p:embed/>
            </p:oleObj>
          </a:graphicData>
        </a:graphic>
      </p:graphicFrame>
      <p:sp>
        <p:nvSpPr>
          <p:cNvPr id="942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1259632" y="5013176"/>
          <a:ext cx="901485" cy="1512168"/>
        </p:xfrm>
        <a:graphic>
          <a:graphicData uri="http://schemas.openxmlformats.org/presentationml/2006/ole">
            <p:oleObj spid="_x0000_s94219" name="Equation" r:id="rId8" imgW="291973" imgH="495085" progId="Equation.DSMT4">
              <p:embed/>
            </p:oleObj>
          </a:graphicData>
        </a:graphic>
      </p:graphicFrame>
      <p:sp>
        <p:nvSpPr>
          <p:cNvPr id="942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4716016" y="5157192"/>
          <a:ext cx="2480792" cy="864096"/>
        </p:xfrm>
        <a:graphic>
          <a:graphicData uri="http://schemas.openxmlformats.org/presentationml/2006/ole">
            <p:oleObj spid="_x0000_s94221" name="Equation" r:id="rId9" imgW="85068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>
                                            <p:subSp spid="_x0000_s9421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9">
                                            <p:subSp spid="_x0000_s94219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9">
                                            <p:subSp spid="_x0000_s94219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3" name="Object 1"/>
          <p:cNvGraphicFramePr>
            <a:graphicFrameLocks noChangeAspect="1"/>
          </p:cNvGraphicFramePr>
          <p:nvPr/>
        </p:nvGraphicFramePr>
        <p:xfrm>
          <a:off x="1115616" y="476672"/>
          <a:ext cx="1512168" cy="1512168"/>
        </p:xfrm>
        <a:graphic>
          <a:graphicData uri="http://schemas.openxmlformats.org/presentationml/2006/ole">
            <p:oleObj spid="_x0000_s95233" name="Equation" r:id="rId3" imgW="482391" imgH="482391" progId="Equation.DSMT4">
              <p:embed/>
            </p:oleObj>
          </a:graphicData>
        </a:graphic>
      </p:graphicFrame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5" name="Object 3"/>
          <p:cNvGraphicFramePr>
            <a:graphicFrameLocks noChangeAspect="1"/>
          </p:cNvGraphicFramePr>
          <p:nvPr/>
        </p:nvGraphicFramePr>
        <p:xfrm>
          <a:off x="1619672" y="2420888"/>
          <a:ext cx="6036257" cy="936104"/>
        </p:xfrm>
        <a:graphic>
          <a:graphicData uri="http://schemas.openxmlformats.org/presentationml/2006/ole">
            <p:oleObj spid="_x0000_s95235" name="Equation" r:id="rId4" imgW="1778000" imgH="279400" progId="Equation.DSMT4">
              <p:embed/>
            </p:oleObj>
          </a:graphicData>
        </a:graphic>
      </p:graphicFrame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2411760" y="3861048"/>
          <a:ext cx="4509501" cy="648072"/>
        </p:xfrm>
        <a:graphic>
          <a:graphicData uri="http://schemas.openxmlformats.org/presentationml/2006/ole">
            <p:oleObj spid="_x0000_s95237" name="Equation" r:id="rId5" imgW="1587500" imgH="228600" progId="Equation.DSMT4">
              <p:embed/>
            </p:oleObj>
          </a:graphicData>
        </a:graphic>
      </p:graphicFrame>
      <p:graphicFrame>
        <p:nvGraphicFramePr>
          <p:cNvPr id="95239" name="Object 7"/>
          <p:cNvGraphicFramePr>
            <a:graphicFrameLocks noChangeAspect="1"/>
          </p:cNvGraphicFramePr>
          <p:nvPr/>
        </p:nvGraphicFramePr>
        <p:xfrm>
          <a:off x="2267744" y="5013176"/>
          <a:ext cx="4717535" cy="715764"/>
        </p:xfrm>
        <a:graphic>
          <a:graphicData uri="http://schemas.openxmlformats.org/presentationml/2006/ole">
            <p:oleObj spid="_x0000_s95239" name="Equation" r:id="rId6" imgW="184140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subSp spid="_x0000_s9523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5">
                                            <p:subSp spid="_x0000_s9523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5">
                                            <p:subSp spid="_x0000_s9523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059832" y="548680"/>
          <a:ext cx="2736304" cy="1368152"/>
        </p:xfrm>
        <a:graphic>
          <a:graphicData uri="http://schemas.openxmlformats.org/presentationml/2006/ole">
            <p:oleObj spid="_x0000_s96258" name="Equation" r:id="rId3" imgW="888840" imgH="444240" progId="Equation.DSMT4">
              <p:embed/>
            </p:oleObj>
          </a:graphicData>
        </a:graphic>
      </p:graphicFrame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755576" y="2708920"/>
          <a:ext cx="5151342" cy="1080120"/>
        </p:xfrm>
        <a:graphic>
          <a:graphicData uri="http://schemas.openxmlformats.org/presentationml/2006/ole">
            <p:oleObj spid="_x0000_s96259" name="Equation" r:id="rId4" imgW="2361960" imgH="495000" progId="Equation.DSMT4">
              <p:embed/>
            </p:oleObj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7164288" y="2708920"/>
          <a:ext cx="1080120" cy="994847"/>
        </p:xfrm>
        <a:graphic>
          <a:graphicData uri="http://schemas.openxmlformats.org/presentationml/2006/ole">
            <p:oleObj spid="_x0000_s96260" name="Equation" r:id="rId5" imgW="482400" imgH="444240" progId="Equation.DSMT4">
              <p:embed/>
            </p:oleObj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2051720" y="4509120"/>
          <a:ext cx="5289550" cy="1081088"/>
        </p:xfrm>
        <a:graphic>
          <a:graphicData uri="http://schemas.openxmlformats.org/presentationml/2006/ole">
            <p:oleObj spid="_x0000_s96261" name="Equation" r:id="rId6" imgW="242568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2267744" y="908720"/>
          <a:ext cx="4751046" cy="659978"/>
        </p:xfrm>
        <a:graphic>
          <a:graphicData uri="http://schemas.openxmlformats.org/presentationml/2006/ole">
            <p:oleObj spid="_x0000_s97282" name="Equation" r:id="rId3" imgW="1739880" imgH="241200" progId="Equation.DSMT4">
              <p:embed/>
            </p:oleObj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611560" y="2132856"/>
          <a:ext cx="8157033" cy="2088232"/>
        </p:xfrm>
        <a:graphic>
          <a:graphicData uri="http://schemas.openxmlformats.org/presentationml/2006/ole">
            <p:oleObj spid="_x0000_s97283" name="Equation" r:id="rId4" imgW="3632040" imgH="927000" progId="Equation.DSMT4">
              <p:embed/>
            </p:oleObj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1979712" y="4869160"/>
          <a:ext cx="5494523" cy="648072"/>
        </p:xfrm>
        <a:graphic>
          <a:graphicData uri="http://schemas.openxmlformats.org/presentationml/2006/ole">
            <p:oleObj spid="_x0000_s97284" name="Equation" r:id="rId5" imgW="247644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5" name="Object 1"/>
          <p:cNvGraphicFramePr>
            <a:graphicFrameLocks noChangeAspect="1"/>
          </p:cNvGraphicFramePr>
          <p:nvPr/>
        </p:nvGraphicFramePr>
        <p:xfrm>
          <a:off x="3275856" y="332656"/>
          <a:ext cx="2542436" cy="1224136"/>
        </p:xfrm>
        <a:graphic>
          <a:graphicData uri="http://schemas.openxmlformats.org/presentationml/2006/ole">
            <p:oleObj spid="_x0000_s98305" name="Equation" r:id="rId3" imgW="1028254" imgH="495085" progId="Equation.DSMT4">
              <p:embed/>
            </p:oleObj>
          </a:graphicData>
        </a:graphic>
      </p:graphicFrame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1043608" y="1916832"/>
          <a:ext cx="2372603" cy="1296144"/>
        </p:xfrm>
        <a:graphic>
          <a:graphicData uri="http://schemas.openxmlformats.org/presentationml/2006/ole">
            <p:oleObj spid="_x0000_s98307" name="Equation" r:id="rId4" imgW="1028700" imgH="558800" progId="Equation.DSMT4">
              <p:embed/>
            </p:oleObj>
          </a:graphicData>
        </a:graphic>
      </p:graphicFrame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5796136" y="1916832"/>
          <a:ext cx="2304256" cy="1319914"/>
        </p:xfrm>
        <a:graphic>
          <a:graphicData uri="http://schemas.openxmlformats.org/presentationml/2006/ole">
            <p:oleObj spid="_x0000_s98309" name="Equation" r:id="rId5" imgW="977900" imgH="558800" progId="Equation.DSMT4">
              <p:embed/>
            </p:oleObj>
          </a:graphicData>
        </a:graphic>
      </p:graphicFrame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1115616" y="4077072"/>
            <a:ext cx="7040166" cy="1152128"/>
            <a:chOff x="1115616" y="4077072"/>
            <a:chExt cx="7040166" cy="1152128"/>
          </a:xfrm>
        </p:grpSpPr>
        <p:graphicFrame>
          <p:nvGraphicFramePr>
            <p:cNvPr id="98311" name="Object 7"/>
            <p:cNvGraphicFramePr>
              <a:graphicFrameLocks noChangeAspect="1"/>
            </p:cNvGraphicFramePr>
            <p:nvPr/>
          </p:nvGraphicFramePr>
          <p:xfrm>
            <a:off x="1115616" y="4077072"/>
            <a:ext cx="2592289" cy="1152128"/>
          </p:xfrm>
          <a:graphic>
            <a:graphicData uri="http://schemas.openxmlformats.org/presentationml/2006/ole">
              <p:oleObj spid="_x0000_s98311" name="Equation" r:id="rId6" imgW="1117115" imgH="495085" progId="Equation.DSMT4">
                <p:embed/>
              </p:oleObj>
            </a:graphicData>
          </a:graphic>
        </p:graphicFrame>
        <p:graphicFrame>
          <p:nvGraphicFramePr>
            <p:cNvPr id="98313" name="Object 9"/>
            <p:cNvGraphicFramePr>
              <a:graphicFrameLocks noChangeAspect="1"/>
            </p:cNvGraphicFramePr>
            <p:nvPr/>
          </p:nvGraphicFramePr>
          <p:xfrm>
            <a:off x="5652120" y="4077072"/>
            <a:ext cx="2503662" cy="1152128"/>
          </p:xfrm>
          <a:graphic>
            <a:graphicData uri="http://schemas.openxmlformats.org/presentationml/2006/ole">
              <p:oleObj spid="_x0000_s98313" name="Equation" r:id="rId7" imgW="1079032" imgH="495085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">
                                            <p:subSp spid="_x0000_s9830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5">
                                            <p:subSp spid="_x0000_s9830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5">
                                            <p:subSp spid="_x0000_s9830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subSp spid="_x0000_s9830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7">
                                            <p:subSp spid="_x0000_s98307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307">
                                            <p:subSp spid="_x0000_s98307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subSp spid="_x0000_s9830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9">
                                            <p:subSp spid="_x0000_s98309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09">
                                            <p:subSp spid="_x0000_s98309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899592" y="2924944"/>
            <a:ext cx="7290810" cy="1080120"/>
            <a:chOff x="899592" y="692696"/>
            <a:chExt cx="7290810" cy="1080120"/>
          </a:xfrm>
        </p:grpSpPr>
        <p:graphicFrame>
          <p:nvGraphicFramePr>
            <p:cNvPr id="99329" name="Object 1"/>
            <p:cNvGraphicFramePr>
              <a:graphicFrameLocks noChangeAspect="1"/>
            </p:cNvGraphicFramePr>
            <p:nvPr/>
          </p:nvGraphicFramePr>
          <p:xfrm>
            <a:off x="899592" y="692696"/>
            <a:ext cx="2856318" cy="1008112"/>
          </p:xfrm>
          <a:graphic>
            <a:graphicData uri="http://schemas.openxmlformats.org/presentationml/2006/ole">
              <p:oleObj spid="_x0000_s99329" name="Equation" r:id="rId3" imgW="1295400" imgH="457200" progId="Equation.DSMT4">
                <p:embed/>
              </p:oleObj>
            </a:graphicData>
          </a:graphic>
        </p:graphicFrame>
        <p:graphicFrame>
          <p:nvGraphicFramePr>
            <p:cNvPr id="99331" name="Object 3"/>
            <p:cNvGraphicFramePr>
              <a:graphicFrameLocks noChangeAspect="1"/>
            </p:cNvGraphicFramePr>
            <p:nvPr/>
          </p:nvGraphicFramePr>
          <p:xfrm>
            <a:off x="5220072" y="692696"/>
            <a:ext cx="2970330" cy="1080120"/>
          </p:xfrm>
          <a:graphic>
            <a:graphicData uri="http://schemas.openxmlformats.org/presentationml/2006/ole">
              <p:oleObj spid="_x0000_s99331" name="Equation" r:id="rId4" imgW="1257300" imgH="457200" progId="Equation.DSMT4">
                <p:embed/>
              </p:oleObj>
            </a:graphicData>
          </a:graphic>
        </p:graphicFrame>
      </p:grp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93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827584" y="4797152"/>
            <a:ext cx="7800867" cy="1152128"/>
            <a:chOff x="755576" y="2924944"/>
            <a:chExt cx="7800867" cy="1152128"/>
          </a:xfrm>
        </p:grpSpPr>
        <p:graphicFrame>
          <p:nvGraphicFramePr>
            <p:cNvPr id="99333" name="Object 5"/>
            <p:cNvGraphicFramePr>
              <a:graphicFrameLocks noChangeAspect="1"/>
            </p:cNvGraphicFramePr>
            <p:nvPr/>
          </p:nvGraphicFramePr>
          <p:xfrm>
            <a:off x="755576" y="2924944"/>
            <a:ext cx="3360374" cy="1152128"/>
          </p:xfrm>
          <a:graphic>
            <a:graphicData uri="http://schemas.openxmlformats.org/presentationml/2006/ole">
              <p:oleObj spid="_x0000_s99333" name="Equation" r:id="rId5" imgW="1333500" imgH="457200" progId="Equation.DSMT4">
                <p:embed/>
              </p:oleObj>
            </a:graphicData>
          </a:graphic>
        </p:graphicFrame>
        <p:graphicFrame>
          <p:nvGraphicFramePr>
            <p:cNvPr id="99335" name="Object 7"/>
            <p:cNvGraphicFramePr>
              <a:graphicFrameLocks noChangeAspect="1"/>
            </p:cNvGraphicFramePr>
            <p:nvPr/>
          </p:nvGraphicFramePr>
          <p:xfrm>
            <a:off x="5292080" y="2924944"/>
            <a:ext cx="3264363" cy="1152128"/>
          </p:xfrm>
          <a:graphic>
            <a:graphicData uri="http://schemas.openxmlformats.org/presentationml/2006/ole">
              <p:oleObj spid="_x0000_s99335" name="Equation" r:id="rId6" imgW="1295400" imgH="457200" progId="Equation.DSMT4">
                <p:embed/>
              </p:oleObj>
            </a:graphicData>
          </a:graphic>
        </p:graphicFrame>
      </p:grpSp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292100" y="908050"/>
          <a:ext cx="8702675" cy="660400"/>
        </p:xfrm>
        <a:graphic>
          <a:graphicData uri="http://schemas.openxmlformats.org/presentationml/2006/ole">
            <p:oleObj spid="_x0000_s99337" name="Equation" r:id="rId7" imgW="318744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/>
        </p:nvGraphicFramePr>
        <p:xfrm>
          <a:off x="323528" y="2132856"/>
          <a:ext cx="8587160" cy="1800200"/>
        </p:xfrm>
        <a:graphic>
          <a:graphicData uri="http://schemas.openxmlformats.org/presentationml/2006/ole">
            <p:oleObj spid="_x0000_s100353" name="Equation" r:id="rId3" imgW="3949700" imgH="825500" progId="Equation.DSMT4">
              <p:embed/>
            </p:oleObj>
          </a:graphicData>
        </a:graphic>
      </p:graphicFrame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1043608" y="1556792"/>
          <a:ext cx="7307570" cy="4536504"/>
        </p:xfrm>
        <a:graphic>
          <a:graphicData uri="http://schemas.openxmlformats.org/presentationml/2006/ole">
            <p:oleObj spid="_x0000_s101378" name="Equation" r:id="rId3" imgW="3111480" imgH="1930320" progId="Equation.DSMT4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332656"/>
            <a:ext cx="684469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с использованием фиктивных </a:t>
            </a:r>
          </a:p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переменных для поквартальных данных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39752" y="5805264"/>
            <a:ext cx="48344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Пилообразная колеблемость</a:t>
            </a: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39552" y="476672"/>
          <a:ext cx="806489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401" name="Object 1"/>
          <p:cNvGraphicFramePr>
            <a:graphicFrameLocks noChangeAspect="1"/>
          </p:cNvGraphicFramePr>
          <p:nvPr/>
        </p:nvGraphicFramePr>
        <p:xfrm>
          <a:off x="395536" y="1556792"/>
          <a:ext cx="8553383" cy="3240360"/>
        </p:xfrm>
        <a:graphic>
          <a:graphicData uri="http://schemas.openxmlformats.org/presentationml/2006/ole">
            <p:oleObj spid="_x0000_s102401" name="Equation" r:id="rId3" imgW="2794000" imgH="10541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425" name="Object 1"/>
          <p:cNvGraphicFramePr>
            <a:graphicFrameLocks noChangeAspect="1"/>
          </p:cNvGraphicFramePr>
          <p:nvPr/>
        </p:nvGraphicFramePr>
        <p:xfrm>
          <a:off x="1691680" y="1628800"/>
          <a:ext cx="5802158" cy="3096344"/>
        </p:xfrm>
        <a:graphic>
          <a:graphicData uri="http://schemas.openxmlformats.org/presentationml/2006/ole">
            <p:oleObj spid="_x0000_s103425" name="Equation" r:id="rId3" imgW="1981200" imgH="10541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4449" name="Object 1"/>
          <p:cNvGraphicFramePr>
            <a:graphicFrameLocks noChangeAspect="1"/>
          </p:cNvGraphicFramePr>
          <p:nvPr/>
        </p:nvGraphicFramePr>
        <p:xfrm>
          <a:off x="1187624" y="2060848"/>
          <a:ext cx="6651450" cy="3312368"/>
        </p:xfrm>
        <a:graphic>
          <a:graphicData uri="http://schemas.openxmlformats.org/presentationml/2006/ole">
            <p:oleObj spid="_x0000_s104449" name="Equation" r:id="rId3" imgW="2374900" imgH="1181100" progId="Equation.DSMT4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15616" y="692696"/>
            <a:ext cx="69432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Коэффициент автокорреляции порядка </a:t>
            </a:r>
            <a:r>
              <a:rPr lang="en-US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30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79712" y="1844824"/>
          <a:ext cx="4680520" cy="2813884"/>
        </p:xfrm>
        <a:graphic>
          <a:graphicData uri="http://schemas.openxmlformats.org/presentationml/2006/ole">
            <p:oleObj spid="_x0000_s71681" name="Equation" r:id="rId3" imgW="1600200" imgH="965200" progId="Equation.DSMT4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548680"/>
            <a:ext cx="71524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Коэффициент автокорреляции отклонений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5949280"/>
            <a:ext cx="80974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Циклическая долгопериодическая колеблемость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23528" y="332656"/>
          <a:ext cx="835292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2705" name="Object 1"/>
          <p:cNvGraphicFramePr>
            <a:graphicFrameLocks noChangeAspect="1"/>
          </p:cNvGraphicFramePr>
          <p:nvPr/>
        </p:nvGraphicFramePr>
        <p:xfrm>
          <a:off x="3419872" y="2636912"/>
          <a:ext cx="2232248" cy="1409840"/>
        </p:xfrm>
        <a:graphic>
          <a:graphicData uri="http://schemas.openxmlformats.org/presentationml/2006/ole">
            <p:oleObj spid="_x0000_s72705" name="Equation" r:id="rId3" imgW="723586" imgH="457002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95536" y="404664"/>
          <a:ext cx="842493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05967" y="5949280"/>
            <a:ext cx="873803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Случайно распределенная во времени колеблемость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2771800" y="908720"/>
          <a:ext cx="3207630" cy="1800200"/>
        </p:xfrm>
        <a:graphic>
          <a:graphicData uri="http://schemas.openxmlformats.org/presentationml/2006/ole">
            <p:oleObj spid="_x0000_s76803" name="Equation" r:id="rId3" imgW="1244520" imgH="698400" progId="Equation.DSMT4">
              <p:embed/>
            </p:oleObj>
          </a:graphicData>
        </a:graphic>
      </p:graphicFrame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467544" y="3789040"/>
          <a:ext cx="3565762" cy="1728192"/>
        </p:xfrm>
        <a:graphic>
          <a:graphicData uri="http://schemas.openxmlformats.org/presentationml/2006/ole">
            <p:oleObj spid="_x0000_s76804" name="Equation" r:id="rId4" imgW="1549400" imgH="749300" progId="Equation.DSMT4">
              <p:embed/>
            </p:oleObj>
          </a:graphicData>
        </a:graphic>
      </p:graphicFrame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4932040" y="3645024"/>
          <a:ext cx="3586519" cy="1872208"/>
        </p:xfrm>
        <a:graphic>
          <a:graphicData uri="http://schemas.openxmlformats.org/presentationml/2006/ole">
            <p:oleObj spid="_x0000_s76806" name="Equation" r:id="rId5" imgW="1511300" imgH="787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subSp spid="_x0000_s7680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4">
                                            <p:subSp spid="_x0000_s76804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4">
                                            <p:subSp spid="_x0000_s76804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9873" name="Object 1"/>
          <p:cNvGraphicFramePr>
            <a:graphicFrameLocks noChangeAspect="1"/>
          </p:cNvGraphicFramePr>
          <p:nvPr/>
        </p:nvGraphicFramePr>
        <p:xfrm>
          <a:off x="899592" y="692696"/>
          <a:ext cx="2448272" cy="1446706"/>
        </p:xfrm>
        <a:graphic>
          <a:graphicData uri="http://schemas.openxmlformats.org/presentationml/2006/ole">
            <p:oleObj spid="_x0000_s79873" name="Equation" r:id="rId3" imgW="837836" imgH="495085" progId="Equation.DSMT4">
              <p:embed/>
            </p:oleObj>
          </a:graphicData>
        </a:graphic>
      </p:graphicFrame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148064" y="620688"/>
          <a:ext cx="2736304" cy="1598740"/>
        </p:xfrm>
        <a:graphic>
          <a:graphicData uri="http://schemas.openxmlformats.org/presentationml/2006/ole">
            <p:oleObj spid="_x0000_s79875" name="Equation" r:id="rId4" imgW="850531" imgH="495085" progId="Equation.DSMT4">
              <p:embed/>
            </p:oleObj>
          </a:graphicData>
        </a:graphic>
      </p:graphicFrame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9877" name="Object 5"/>
          <p:cNvGraphicFramePr>
            <a:graphicFrameLocks noChangeAspect="1"/>
          </p:cNvGraphicFramePr>
          <p:nvPr/>
        </p:nvGraphicFramePr>
        <p:xfrm>
          <a:off x="2987824" y="2564904"/>
          <a:ext cx="2788149" cy="792088"/>
        </p:xfrm>
        <a:graphic>
          <a:graphicData uri="http://schemas.openxmlformats.org/presentationml/2006/ole">
            <p:oleObj spid="_x0000_s79877" name="Equation" r:id="rId5" imgW="838080" imgH="241200" progId="Equation.DSMT4">
              <p:embed/>
            </p:oleObj>
          </a:graphicData>
        </a:graphic>
      </p:graphicFrame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/>
        </p:nvGraphicFramePr>
        <p:xfrm>
          <a:off x="2699792" y="3717032"/>
          <a:ext cx="3389343" cy="936104"/>
        </p:xfrm>
        <a:graphic>
          <a:graphicData uri="http://schemas.openxmlformats.org/presentationml/2006/ole">
            <p:oleObj spid="_x0000_s79879" name="Equation" r:id="rId6" imgW="1002865" imgH="279279" progId="Equation.DSMT4">
              <p:embed/>
            </p:oleObj>
          </a:graphicData>
        </a:graphic>
      </p:graphicFrame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1907704" y="5229199"/>
          <a:ext cx="5040560" cy="661431"/>
        </p:xfrm>
        <a:graphic>
          <a:graphicData uri="http://schemas.openxmlformats.org/presentationml/2006/ole">
            <p:oleObj spid="_x0000_s79881" name="Equation" r:id="rId7" imgW="2108200" imgH="279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0897" name="Object 1"/>
          <p:cNvGraphicFramePr>
            <a:graphicFrameLocks noChangeAspect="1"/>
          </p:cNvGraphicFramePr>
          <p:nvPr/>
        </p:nvGraphicFramePr>
        <p:xfrm>
          <a:off x="3203847" y="692696"/>
          <a:ext cx="2997807" cy="1512168"/>
        </p:xfrm>
        <a:graphic>
          <a:graphicData uri="http://schemas.openxmlformats.org/presentationml/2006/ole">
            <p:oleObj spid="_x0000_s80897" name="Equation" r:id="rId3" imgW="1079032" imgH="545863" progId="Equation.DSMT4">
              <p:embed/>
            </p:oleObj>
          </a:graphicData>
        </a:graphic>
      </p:graphicFrame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467544" y="3068960"/>
          <a:ext cx="2866819" cy="1008112"/>
        </p:xfrm>
        <a:graphic>
          <a:graphicData uri="http://schemas.openxmlformats.org/presentationml/2006/ole">
            <p:oleObj spid="_x0000_s80904" name="Equation" r:id="rId4" imgW="863225" imgH="304668" progId="Equation.DSMT4">
              <p:embed/>
            </p:oleObj>
          </a:graphicData>
        </a:graphic>
      </p:graphicFrame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0906" name="Object 10"/>
          <p:cNvGraphicFramePr>
            <a:graphicFrameLocks noChangeAspect="1"/>
          </p:cNvGraphicFramePr>
          <p:nvPr/>
        </p:nvGraphicFramePr>
        <p:xfrm>
          <a:off x="5292080" y="3068960"/>
          <a:ext cx="2520280" cy="867193"/>
        </p:xfrm>
        <a:graphic>
          <a:graphicData uri="http://schemas.openxmlformats.org/presentationml/2006/ole">
            <p:oleObj spid="_x0000_s80906" name="Equation" r:id="rId5" imgW="888614" imgH="304668" progId="Equation.DSMT4">
              <p:embed/>
            </p:oleObj>
          </a:graphicData>
        </a:graphic>
      </p:graphicFrame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0908" name="Object 12"/>
          <p:cNvGraphicFramePr>
            <a:graphicFrameLocks noChangeAspect="1"/>
          </p:cNvGraphicFramePr>
          <p:nvPr/>
        </p:nvGraphicFramePr>
        <p:xfrm>
          <a:off x="3131840" y="4941168"/>
          <a:ext cx="3096344" cy="864745"/>
        </p:xfrm>
        <a:graphic>
          <a:graphicData uri="http://schemas.openxmlformats.org/presentationml/2006/ole">
            <p:oleObj spid="_x0000_s80908" name="Equation" r:id="rId6" imgW="1054100" imgH="2921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67</Words>
  <Application>Microsoft Office PowerPoint</Application>
  <PresentationFormat>Экран (4:3)</PresentationFormat>
  <Paragraphs>17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Тема Office</vt:lpstr>
      <vt:lpstr>Equation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 Скрипниченко</dc:creator>
  <cp:lastModifiedBy>Юрий Скрипниченко</cp:lastModifiedBy>
  <cp:revision>116</cp:revision>
  <dcterms:created xsi:type="dcterms:W3CDTF">2015-10-29T10:09:33Z</dcterms:created>
  <dcterms:modified xsi:type="dcterms:W3CDTF">2016-04-26T07:42:54Z</dcterms:modified>
</cp:coreProperties>
</file>